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8288000" cy="10287000"/>
  <p:notesSz cx="6858000" cy="9144000"/>
  <p:embeddedFontLst>
    <p:embeddedFont>
      <p:font typeface="Cabin Sketch" panose="020B0503050202020004" pitchFamily="34" charset="77"/>
      <p:regular r:id="rId16"/>
    </p:embeddedFont>
    <p:embeddedFont>
      <p:font typeface="Cabin Sketch Bold" panose="020B0803050202020004" pitchFamily="34" charset="77"/>
      <p:regular r:id="rId17"/>
      <p:bold r:id="rId18"/>
    </p:embeddedFont>
    <p:embeddedFont>
      <p:font typeface="Courier New OS" panose="02070309020205020404" pitchFamily="49" charset="0"/>
      <p:regular r:id="rId19"/>
      <p:bold r:id="rId20"/>
      <p:italic r:id="rId21"/>
      <p:boldItalic r:id="rId22"/>
    </p:embeddedFont>
    <p:embeddedFont>
      <p:font typeface="Courier New OS Bold" panose="02070309020205020404" pitchFamily="49" charset="0"/>
      <p:regular r:id="rId23"/>
      <p:bold r:id="rId24"/>
      <p:italic r:id="rId25"/>
      <p:boldItalic r:id="rId26"/>
    </p:embeddedFont>
    <p:embeddedFont>
      <p:font typeface="Schoolbell" panose="02000000000000000000" pitchFamily="2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589" autoAdjust="0"/>
  </p:normalViewPr>
  <p:slideViewPr>
    <p:cSldViewPr>
      <p:cViewPr varScale="1">
        <p:scale>
          <a:sx n="77" d="100"/>
          <a:sy n="77" d="100"/>
        </p:scale>
        <p:origin x="88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1.jpe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511809" y="3086100"/>
            <a:ext cx="3456432" cy="4114800"/>
          </a:xfrm>
          <a:custGeom>
            <a:avLst/>
            <a:gdLst/>
            <a:ahLst/>
            <a:cxnLst/>
            <a:rect l="l" t="t" r="r" b="b"/>
            <a:pathLst>
              <a:path w="3456432" h="4114800">
                <a:moveTo>
                  <a:pt x="0" y="0"/>
                </a:moveTo>
                <a:lnTo>
                  <a:pt x="3456432" y="0"/>
                </a:lnTo>
                <a:lnTo>
                  <a:pt x="34564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96066" y="465450"/>
            <a:ext cx="16463234" cy="121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46"/>
              </a:lnSpc>
            </a:pPr>
            <a:r>
              <a:rPr lang="en-US" sz="7033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Python Programming Summer Camp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6066" y="1732395"/>
            <a:ext cx="13630424" cy="2007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26"/>
              </a:lnSpc>
            </a:pPr>
            <a:r>
              <a:rPr lang="en-US" sz="5733" b="1">
                <a:solidFill>
                  <a:srgbClr val="FD735E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Class # 4</a:t>
            </a:r>
          </a:p>
          <a:p>
            <a:pPr algn="l">
              <a:lnSpc>
                <a:spcPts val="8026"/>
              </a:lnSpc>
            </a:pPr>
            <a:r>
              <a:rPr lang="en-US" sz="5733" b="1">
                <a:solidFill>
                  <a:srgbClr val="FD735E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Lists: Collection of Items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8283" y="5519621"/>
            <a:ext cx="6136909" cy="787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4628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By Asim Munawar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432664">
            <a:off x="-846166" y="7054880"/>
            <a:ext cx="2479570" cy="2219215"/>
          </a:xfrm>
          <a:custGeom>
            <a:avLst/>
            <a:gdLst/>
            <a:ahLst/>
            <a:cxnLst/>
            <a:rect l="l" t="t" r="r" b="b"/>
            <a:pathLst>
              <a:path w="2479570" h="2219215">
                <a:moveTo>
                  <a:pt x="0" y="0"/>
                </a:moveTo>
                <a:lnTo>
                  <a:pt x="2479570" y="0"/>
                </a:lnTo>
                <a:lnTo>
                  <a:pt x="2479570" y="2219215"/>
                </a:lnTo>
                <a:lnTo>
                  <a:pt x="0" y="22192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490606" y="885825"/>
            <a:ext cx="13306787" cy="121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How to Add Items in a List?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65788" y="2845079"/>
            <a:ext cx="12554712" cy="613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Ask the user to enter 5 numbers. Store them in a list. Then print whether each number is even or odd.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endParaRPr lang="en-US" sz="25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nums = []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for i in range(5):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n = int(input("Enter a number: "))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 b="1">
                <a:solidFill>
                  <a:srgbClr val="FF528C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   nums.append(n)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endParaRPr lang="en-US" sz="2500" b="1">
              <a:solidFill>
                <a:srgbClr val="FF528C"/>
              </a:solidFill>
              <a:latin typeface="Courier New OS Bold"/>
              <a:ea typeface="Courier New OS Bold"/>
              <a:cs typeface="Courier New OS Bold"/>
              <a:sym typeface="Courier New OS Bold"/>
            </a:endParaRP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for num in nums: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if num % 2 == 0: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print(num, "is Even")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else: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    print(num, "is Odd")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endParaRPr lang="en-US" sz="25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385619" y="4109022"/>
            <a:ext cx="8424357" cy="4583726"/>
            <a:chOff x="0" y="0"/>
            <a:chExt cx="2218761" cy="12072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18761" cy="1207236"/>
            </a:xfrm>
            <a:custGeom>
              <a:avLst/>
              <a:gdLst/>
              <a:ahLst/>
              <a:cxnLst/>
              <a:rect l="l" t="t" r="r" b="b"/>
              <a:pathLst>
                <a:path w="2218761" h="1207236">
                  <a:moveTo>
                    <a:pt x="0" y="0"/>
                  </a:moveTo>
                  <a:lnTo>
                    <a:pt x="2218761" y="0"/>
                  </a:lnTo>
                  <a:lnTo>
                    <a:pt x="2218761" y="1207236"/>
                  </a:lnTo>
                  <a:lnTo>
                    <a:pt x="0" y="12072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834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218761" cy="12548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1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08330" y="2709373"/>
            <a:ext cx="13263855" cy="741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6EF4AD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The “Mars Climate Orbiter” Crash (1999)</a:t>
            </a:r>
          </a:p>
          <a:p>
            <a:pPr algn="l">
              <a:lnSpc>
                <a:spcPts val="4900"/>
              </a:lnSpc>
            </a:pPr>
            <a:endParaRPr lang="en-US" sz="3500">
              <a:solidFill>
                <a:srgbClr val="6EF4AD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7E1BB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A $327 million NASA spacecraft crashed into Mars…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7E1BB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because one team used the wrong units in the program.</a:t>
            </a:r>
          </a:p>
          <a:p>
            <a:pPr algn="l">
              <a:lnSpc>
                <a:spcPts val="4900"/>
              </a:lnSpc>
            </a:pPr>
            <a:endParaRPr lang="en-US" sz="3500">
              <a:solidFill>
                <a:srgbClr val="F7E1BB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marL="755709" lvl="1" indent="-377854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7E1BB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Be very careful what you write</a:t>
            </a:r>
          </a:p>
          <a:p>
            <a:pPr marL="755709" lvl="1" indent="-377854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7E1BB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Bugs don’t just crash programs, they can crash spacecraft 😆🚀🔥</a:t>
            </a:r>
          </a:p>
          <a:p>
            <a:pPr algn="l">
              <a:lnSpc>
                <a:spcPts val="4900"/>
              </a:lnSpc>
            </a:pPr>
            <a:endParaRPr lang="en-US" sz="3500">
              <a:solidFill>
                <a:srgbClr val="F7E1BB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4900"/>
              </a:lnSpc>
            </a:pPr>
            <a:endParaRPr lang="en-US" sz="3500">
              <a:solidFill>
                <a:srgbClr val="F7E1BB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4900"/>
              </a:lnSpc>
            </a:pPr>
            <a:endParaRPr lang="en-US" sz="3500">
              <a:solidFill>
                <a:srgbClr val="F7E1BB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</p:txBody>
      </p:sp>
      <p:sp>
        <p:nvSpPr>
          <p:cNvPr id="5" name="Freeform 5"/>
          <p:cNvSpPr/>
          <p:nvPr/>
        </p:nvSpPr>
        <p:spPr>
          <a:xfrm rot="-5400000">
            <a:off x="15332067" y="505139"/>
            <a:ext cx="2584223" cy="2584223"/>
          </a:xfrm>
          <a:custGeom>
            <a:avLst/>
            <a:gdLst/>
            <a:ahLst/>
            <a:cxnLst/>
            <a:rect l="l" t="t" r="r" b="b"/>
            <a:pathLst>
              <a:path w="2584223" h="2584223">
                <a:moveTo>
                  <a:pt x="0" y="0"/>
                </a:moveTo>
                <a:lnTo>
                  <a:pt x="2584223" y="0"/>
                </a:lnTo>
                <a:lnTo>
                  <a:pt x="2584223" y="2584223"/>
                </a:lnTo>
                <a:lnTo>
                  <a:pt x="0" y="25842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490606" y="904875"/>
            <a:ext cx="13306787" cy="98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1"/>
              </a:lnSpc>
            </a:pPr>
            <a:r>
              <a:rPr lang="en-US" sz="57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Software Bug Can be very Expensive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1866660" y="3086100"/>
            <a:ext cx="4109657" cy="4114800"/>
          </a:xfrm>
          <a:custGeom>
            <a:avLst/>
            <a:gdLst/>
            <a:ahLst/>
            <a:cxnLst/>
            <a:rect l="l" t="t" r="r" b="b"/>
            <a:pathLst>
              <a:path w="4109657" h="4114800">
                <a:moveTo>
                  <a:pt x="4109656" y="0"/>
                </a:moveTo>
                <a:lnTo>
                  <a:pt x="0" y="0"/>
                </a:lnTo>
                <a:lnTo>
                  <a:pt x="0" y="4114800"/>
                </a:lnTo>
                <a:lnTo>
                  <a:pt x="4109656" y="4114800"/>
                </a:lnTo>
                <a:lnTo>
                  <a:pt x="410965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583676" y="347354"/>
            <a:ext cx="6675624" cy="121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1">
                <a:solidFill>
                  <a:srgbClr val="38DB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Magic of List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13036" y="119405"/>
            <a:ext cx="5313090" cy="925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1"/>
              </a:lnSpc>
              <a:spcBef>
                <a:spcPct val="0"/>
              </a:spcBef>
            </a:pPr>
            <a:r>
              <a:rPr lang="en-US" sz="1936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numbers = [9, 2, 5, 8, 1]</a:t>
            </a:r>
          </a:p>
          <a:p>
            <a:pPr algn="l">
              <a:lnSpc>
                <a:spcPts val="2711"/>
              </a:lnSpc>
              <a:spcBef>
                <a:spcPct val="0"/>
              </a:spcBef>
            </a:pPr>
            <a:endParaRPr lang="en-US" sz="1936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711"/>
              </a:lnSpc>
              <a:spcBef>
                <a:spcPct val="0"/>
              </a:spcBef>
            </a:pPr>
            <a:r>
              <a:rPr lang="en-US" sz="1936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print("Original list:", numbers)</a:t>
            </a:r>
          </a:p>
          <a:p>
            <a:pPr algn="l">
              <a:lnSpc>
                <a:spcPts val="2711"/>
              </a:lnSpc>
              <a:spcBef>
                <a:spcPct val="0"/>
              </a:spcBef>
            </a:pPr>
            <a:endParaRPr lang="en-US" sz="1936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711"/>
              </a:lnSpc>
              <a:spcBef>
                <a:spcPct val="0"/>
              </a:spcBef>
            </a:pPr>
            <a:r>
              <a:rPr lang="en-US" sz="1936">
                <a:solidFill>
                  <a:srgbClr val="6EF4AD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 Sort the list</a:t>
            </a:r>
          </a:p>
          <a:p>
            <a:pPr algn="l">
              <a:lnSpc>
                <a:spcPts val="2711"/>
              </a:lnSpc>
              <a:spcBef>
                <a:spcPct val="0"/>
              </a:spcBef>
            </a:pPr>
            <a:r>
              <a:rPr lang="en-US" sz="1936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numbers.sort()</a:t>
            </a:r>
          </a:p>
          <a:p>
            <a:pPr algn="l">
              <a:lnSpc>
                <a:spcPts val="2711"/>
              </a:lnSpc>
              <a:spcBef>
                <a:spcPct val="0"/>
              </a:spcBef>
            </a:pPr>
            <a:r>
              <a:rPr lang="en-US" sz="1936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print("Sorted list:", numbers)</a:t>
            </a:r>
          </a:p>
          <a:p>
            <a:pPr algn="l">
              <a:lnSpc>
                <a:spcPts val="2711"/>
              </a:lnSpc>
              <a:spcBef>
                <a:spcPct val="0"/>
              </a:spcBef>
            </a:pPr>
            <a:endParaRPr lang="en-US" sz="1936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711"/>
              </a:lnSpc>
              <a:spcBef>
                <a:spcPct val="0"/>
              </a:spcBef>
            </a:pPr>
            <a:r>
              <a:rPr lang="en-US" sz="1936">
                <a:solidFill>
                  <a:srgbClr val="6EF4AD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 Add a number</a:t>
            </a:r>
          </a:p>
          <a:p>
            <a:pPr algn="l">
              <a:lnSpc>
                <a:spcPts val="2711"/>
              </a:lnSpc>
              <a:spcBef>
                <a:spcPct val="0"/>
              </a:spcBef>
            </a:pPr>
            <a:r>
              <a:rPr lang="en-US" sz="1936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numbers.append(10)</a:t>
            </a:r>
          </a:p>
          <a:p>
            <a:pPr algn="l">
              <a:lnSpc>
                <a:spcPts val="2711"/>
              </a:lnSpc>
              <a:spcBef>
                <a:spcPct val="0"/>
              </a:spcBef>
            </a:pPr>
            <a:r>
              <a:rPr lang="en-US" sz="1936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print("After adding 10:", numbers)</a:t>
            </a:r>
          </a:p>
          <a:p>
            <a:pPr algn="l">
              <a:lnSpc>
                <a:spcPts val="2711"/>
              </a:lnSpc>
              <a:spcBef>
                <a:spcPct val="0"/>
              </a:spcBef>
            </a:pPr>
            <a:endParaRPr lang="en-US" sz="1936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711"/>
              </a:lnSpc>
              <a:spcBef>
                <a:spcPct val="0"/>
              </a:spcBef>
            </a:pPr>
            <a:r>
              <a:rPr lang="en-US" sz="1936">
                <a:solidFill>
                  <a:srgbClr val="6EF4AD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 Length of the list</a:t>
            </a:r>
          </a:p>
          <a:p>
            <a:pPr algn="l">
              <a:lnSpc>
                <a:spcPts val="2711"/>
              </a:lnSpc>
              <a:spcBef>
                <a:spcPct val="0"/>
              </a:spcBef>
            </a:pPr>
            <a:r>
              <a:rPr lang="en-US" sz="1936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print("Total items:", len(numbers))</a:t>
            </a:r>
          </a:p>
          <a:p>
            <a:pPr algn="l">
              <a:lnSpc>
                <a:spcPts val="2711"/>
              </a:lnSpc>
              <a:spcBef>
                <a:spcPct val="0"/>
              </a:spcBef>
            </a:pPr>
            <a:endParaRPr lang="en-US" sz="1936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711"/>
              </a:lnSpc>
              <a:spcBef>
                <a:spcPct val="0"/>
              </a:spcBef>
            </a:pPr>
            <a:r>
              <a:rPr lang="en-US" sz="1936">
                <a:solidFill>
                  <a:srgbClr val="6EF4AD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 Average of the list</a:t>
            </a:r>
          </a:p>
          <a:p>
            <a:pPr algn="l">
              <a:lnSpc>
                <a:spcPts val="2711"/>
              </a:lnSpc>
              <a:spcBef>
                <a:spcPct val="0"/>
              </a:spcBef>
            </a:pPr>
            <a:r>
              <a:rPr lang="en-US" sz="1936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avg = sum(numbers) / len(numbers)</a:t>
            </a:r>
          </a:p>
          <a:p>
            <a:pPr algn="l">
              <a:lnSpc>
                <a:spcPts val="2711"/>
              </a:lnSpc>
              <a:spcBef>
                <a:spcPct val="0"/>
              </a:spcBef>
            </a:pPr>
            <a:r>
              <a:rPr lang="en-US" sz="1936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print("Average:", avg)</a:t>
            </a:r>
          </a:p>
          <a:p>
            <a:pPr algn="l">
              <a:lnSpc>
                <a:spcPts val="2711"/>
              </a:lnSpc>
              <a:spcBef>
                <a:spcPct val="0"/>
              </a:spcBef>
            </a:pPr>
            <a:endParaRPr lang="en-US" sz="1936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711"/>
              </a:lnSpc>
              <a:spcBef>
                <a:spcPct val="0"/>
              </a:spcBef>
            </a:pPr>
            <a:r>
              <a:rPr lang="en-US" sz="1936">
                <a:solidFill>
                  <a:srgbClr val="6EF4AD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 Maximum and Minimum</a:t>
            </a:r>
          </a:p>
          <a:p>
            <a:pPr algn="l">
              <a:lnSpc>
                <a:spcPts val="2711"/>
              </a:lnSpc>
              <a:spcBef>
                <a:spcPct val="0"/>
              </a:spcBef>
            </a:pPr>
            <a:r>
              <a:rPr lang="en-US" sz="1936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print("Max:", max(numbers))</a:t>
            </a:r>
          </a:p>
          <a:p>
            <a:pPr algn="l">
              <a:lnSpc>
                <a:spcPts val="2711"/>
              </a:lnSpc>
              <a:spcBef>
                <a:spcPct val="0"/>
              </a:spcBef>
            </a:pPr>
            <a:r>
              <a:rPr lang="en-US" sz="1936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print("Min:", min(numbers))</a:t>
            </a:r>
          </a:p>
          <a:p>
            <a:pPr algn="l">
              <a:lnSpc>
                <a:spcPts val="2711"/>
              </a:lnSpc>
              <a:spcBef>
                <a:spcPct val="0"/>
              </a:spcBef>
            </a:pPr>
            <a:endParaRPr lang="en-US" sz="1936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2711"/>
              </a:lnSpc>
              <a:spcBef>
                <a:spcPct val="0"/>
              </a:spcBef>
            </a:pPr>
            <a:r>
              <a:rPr lang="en-US" sz="1936">
                <a:solidFill>
                  <a:srgbClr val="6EF4AD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 Loop through and print each number</a:t>
            </a:r>
          </a:p>
          <a:p>
            <a:pPr algn="l">
              <a:lnSpc>
                <a:spcPts val="2711"/>
              </a:lnSpc>
              <a:spcBef>
                <a:spcPct val="0"/>
              </a:spcBef>
            </a:pPr>
            <a:r>
              <a:rPr lang="en-US" sz="1936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print("All numbers:")</a:t>
            </a:r>
          </a:p>
          <a:p>
            <a:pPr algn="l">
              <a:lnSpc>
                <a:spcPts val="2711"/>
              </a:lnSpc>
              <a:spcBef>
                <a:spcPct val="0"/>
              </a:spcBef>
            </a:pPr>
            <a:r>
              <a:rPr lang="en-US" sz="1936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for num in numbers:</a:t>
            </a:r>
          </a:p>
          <a:p>
            <a:pPr algn="l">
              <a:lnSpc>
                <a:spcPts val="2711"/>
              </a:lnSpc>
              <a:spcBef>
                <a:spcPct val="0"/>
              </a:spcBef>
            </a:pPr>
            <a:r>
              <a:rPr lang="en-US" sz="1936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print(num)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662481" y="132613"/>
            <a:ext cx="2460180" cy="2303343"/>
          </a:xfrm>
          <a:custGeom>
            <a:avLst/>
            <a:gdLst/>
            <a:ahLst/>
            <a:cxnLst/>
            <a:rect l="l" t="t" r="r" b="b"/>
            <a:pathLst>
              <a:path w="2460180" h="2303343">
                <a:moveTo>
                  <a:pt x="0" y="0"/>
                </a:moveTo>
                <a:lnTo>
                  <a:pt x="2460180" y="0"/>
                </a:lnTo>
                <a:lnTo>
                  <a:pt x="2460180" y="2303344"/>
                </a:lnTo>
                <a:lnTo>
                  <a:pt x="0" y="2303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460027" y="784762"/>
            <a:ext cx="4879634" cy="1182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75"/>
              </a:lnSpc>
            </a:pPr>
            <a:r>
              <a:rPr lang="en-US" sz="6911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Homework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8218" y="2556118"/>
            <a:ext cx="17431564" cy="6350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1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 b="1">
                <a:solidFill>
                  <a:srgbClr val="FFED33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1. 📋 List Your Favorite Things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Ask the user to enter 3 of their favorite hobbies using input() and store them in a list. Then print each hobby using a for loop.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endParaRPr lang="en-US" sz="1593" b="1">
              <a:solidFill>
                <a:srgbClr val="FFFFFF"/>
              </a:solidFill>
              <a:latin typeface="Courier New OS Bold"/>
              <a:ea typeface="Courier New OS Bold"/>
              <a:cs typeface="Courier New OS Bold"/>
              <a:sym typeface="Courier New OS Bold"/>
            </a:endParaRP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 b="1">
                <a:solidFill>
                  <a:srgbClr val="FFED33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2. 🐾 Animal Guessing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Create a list of 5 animals. Ask the user to guess one. If it’s in the list, print “Yes, that’s in the list!” Otherwise, print “Nope, try again!”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endParaRPr lang="en-US" sz="1593" b="1">
              <a:solidFill>
                <a:srgbClr val="FFFFFF"/>
              </a:solidFill>
              <a:latin typeface="Courier New OS Bold"/>
              <a:ea typeface="Courier New OS Bold"/>
              <a:cs typeface="Courier New OS Bold"/>
              <a:sym typeface="Courier New OS Bold"/>
            </a:endParaRP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 b="1">
                <a:solidFill>
                  <a:srgbClr val="FFED33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3. 📈 Average Finder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Ask the user to input 4 numbers. Store them in a list, calculate the average, and print it. Use a for loop and a variable to compute the sum.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endParaRPr lang="en-US" sz="1593" b="1">
              <a:solidFill>
                <a:srgbClr val="FFFFFF"/>
              </a:solidFill>
              <a:latin typeface="Courier New OS Bold"/>
              <a:ea typeface="Courier New OS Bold"/>
              <a:cs typeface="Courier New OS Bold"/>
              <a:sym typeface="Courier New OS Bold"/>
            </a:endParaRP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 b="1">
                <a:solidFill>
                  <a:srgbClr val="FFED33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4. 🆚 Even or Odd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Create a list of 5 numbers using input(). Use a for loop to print whether each number is even or odd using if-else.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endParaRPr lang="en-US" sz="1593" b="1">
              <a:solidFill>
                <a:srgbClr val="FFFFFF"/>
              </a:solidFill>
              <a:latin typeface="Courier New OS Bold"/>
              <a:ea typeface="Courier New OS Bold"/>
              <a:cs typeface="Courier New OS Bold"/>
              <a:sym typeface="Courier New OS Bold"/>
            </a:endParaRP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 b="1">
                <a:solidFill>
                  <a:srgbClr val="FFED33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5. 🔤 Alphabetical Sorting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Create a list of 5 of your favorite fruits. Store them in a list and print the list sorted in alphabetical order.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endParaRPr lang="en-US" sz="1593" b="1">
              <a:solidFill>
                <a:srgbClr val="FFFFFF"/>
              </a:solidFill>
              <a:latin typeface="Courier New OS Bold"/>
              <a:ea typeface="Courier New OS Bold"/>
              <a:cs typeface="Courier New OS Bold"/>
              <a:sym typeface="Courier New OS Bold"/>
            </a:endParaRP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 b="1">
                <a:solidFill>
                  <a:srgbClr val="FFED33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🌟 Bonus Challenge: ✂️ Remove Items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Create a list with these items: ["apple", "banana", "grape", "orange", "banana"] 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Ask the user for a fruit to remove. Remove the first occurrence of that fruit from the list and print the updated list.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r>
              <a:rPr lang="en-US" sz="1593" b="1">
                <a:solidFill>
                  <a:srgbClr val="FFFF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(Hint: Use .remove())</a:t>
            </a:r>
          </a:p>
          <a:p>
            <a:pPr algn="l">
              <a:lnSpc>
                <a:spcPts val="2231"/>
              </a:lnSpc>
              <a:spcBef>
                <a:spcPct val="0"/>
              </a:spcBef>
            </a:pPr>
            <a:endParaRPr lang="en-US" sz="1593" b="1">
              <a:solidFill>
                <a:srgbClr val="FFFFFF"/>
              </a:solidFill>
              <a:latin typeface="Courier New OS Bold"/>
              <a:ea typeface="Courier New OS Bold"/>
              <a:cs typeface="Courier New OS Bold"/>
              <a:sym typeface="Courier New OS Bold"/>
            </a:endParaRPr>
          </a:p>
          <a:p>
            <a:pPr algn="l">
              <a:lnSpc>
                <a:spcPts val="2231"/>
              </a:lnSpc>
              <a:spcBef>
                <a:spcPct val="0"/>
              </a:spcBef>
            </a:pPr>
            <a:endParaRPr lang="en-US" sz="1593" b="1">
              <a:solidFill>
                <a:srgbClr val="FFFFFF"/>
              </a:solidFill>
              <a:latin typeface="Courier New OS Bold"/>
              <a:ea typeface="Courier New OS Bold"/>
              <a:cs typeface="Courier New OS Bold"/>
              <a:sym typeface="Courier New OS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9848" y="7254929"/>
            <a:ext cx="669640" cy="740958"/>
          </a:xfrm>
          <a:custGeom>
            <a:avLst/>
            <a:gdLst/>
            <a:ahLst/>
            <a:cxnLst/>
            <a:rect l="l" t="t" r="r" b="b"/>
            <a:pathLst>
              <a:path w="669640" h="740958">
                <a:moveTo>
                  <a:pt x="0" y="0"/>
                </a:moveTo>
                <a:lnTo>
                  <a:pt x="669640" y="0"/>
                </a:lnTo>
                <a:lnTo>
                  <a:pt x="669640" y="740957"/>
                </a:lnTo>
                <a:lnTo>
                  <a:pt x="0" y="740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969815" y="3052509"/>
            <a:ext cx="12348369" cy="3044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49"/>
              </a:lnSpc>
            </a:pPr>
            <a:r>
              <a:rPr lang="en-US" sz="17749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Thank You</a:t>
            </a:r>
          </a:p>
        </p:txBody>
      </p:sp>
      <p:sp>
        <p:nvSpPr>
          <p:cNvPr id="5" name="Freeform 5"/>
          <p:cNvSpPr/>
          <p:nvPr/>
        </p:nvSpPr>
        <p:spPr>
          <a:xfrm>
            <a:off x="1329848" y="1605402"/>
            <a:ext cx="15929452" cy="6020005"/>
          </a:xfrm>
          <a:custGeom>
            <a:avLst/>
            <a:gdLst/>
            <a:ahLst/>
            <a:cxnLst/>
            <a:rect l="l" t="t" r="r" b="b"/>
            <a:pathLst>
              <a:path w="15929452" h="6020005">
                <a:moveTo>
                  <a:pt x="0" y="0"/>
                </a:moveTo>
                <a:lnTo>
                  <a:pt x="15929452" y="0"/>
                </a:lnTo>
                <a:lnTo>
                  <a:pt x="15929452" y="6020005"/>
                </a:lnTo>
                <a:lnTo>
                  <a:pt x="0" y="60200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168871" y="7815797"/>
            <a:ext cx="1099901" cy="1217041"/>
          </a:xfrm>
          <a:custGeom>
            <a:avLst/>
            <a:gdLst/>
            <a:ahLst/>
            <a:cxnLst/>
            <a:rect l="l" t="t" r="r" b="b"/>
            <a:pathLst>
              <a:path w="1099901" h="1217041">
                <a:moveTo>
                  <a:pt x="0" y="0"/>
                </a:moveTo>
                <a:lnTo>
                  <a:pt x="1099901" y="0"/>
                </a:lnTo>
                <a:lnTo>
                  <a:pt x="1099901" y="1217041"/>
                </a:lnTo>
                <a:lnTo>
                  <a:pt x="0" y="12170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37867" y="420179"/>
            <a:ext cx="1099901" cy="1217041"/>
          </a:xfrm>
          <a:custGeom>
            <a:avLst/>
            <a:gdLst/>
            <a:ahLst/>
            <a:cxnLst/>
            <a:rect l="l" t="t" r="r" b="b"/>
            <a:pathLst>
              <a:path w="1099901" h="1217041">
                <a:moveTo>
                  <a:pt x="0" y="0"/>
                </a:moveTo>
                <a:lnTo>
                  <a:pt x="1099901" y="0"/>
                </a:lnTo>
                <a:lnTo>
                  <a:pt x="1099901" y="1217042"/>
                </a:lnTo>
                <a:lnTo>
                  <a:pt x="0" y="12170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406714" y="1478947"/>
            <a:ext cx="669640" cy="740958"/>
          </a:xfrm>
          <a:custGeom>
            <a:avLst/>
            <a:gdLst/>
            <a:ahLst/>
            <a:cxnLst/>
            <a:rect l="l" t="t" r="r" b="b"/>
            <a:pathLst>
              <a:path w="669640" h="740958">
                <a:moveTo>
                  <a:pt x="0" y="0"/>
                </a:moveTo>
                <a:lnTo>
                  <a:pt x="669640" y="0"/>
                </a:lnTo>
                <a:lnTo>
                  <a:pt x="669640" y="740958"/>
                </a:lnTo>
                <a:lnTo>
                  <a:pt x="0" y="740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427351" y="5086350"/>
            <a:ext cx="8492524" cy="312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7"/>
              </a:lnSpc>
            </a:pPr>
            <a:r>
              <a:rPr lang="en-US" sz="2533" b="1">
                <a:solidFill>
                  <a:srgbClr val="9EDA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tempreture = 100</a:t>
            </a:r>
          </a:p>
          <a:p>
            <a:pPr algn="l">
              <a:lnSpc>
                <a:spcPts val="3547"/>
              </a:lnSpc>
            </a:pPr>
            <a:endParaRPr lang="en-US" sz="2533" b="1">
              <a:solidFill>
                <a:srgbClr val="9EDAFF"/>
              </a:solidFill>
              <a:latin typeface="Courier New OS Bold"/>
              <a:ea typeface="Courier New OS Bold"/>
              <a:cs typeface="Courier New OS Bold"/>
              <a:sym typeface="Courier New OS Bold"/>
            </a:endParaRPr>
          </a:p>
          <a:p>
            <a:pPr algn="l">
              <a:lnSpc>
                <a:spcPts val="3547"/>
              </a:lnSpc>
            </a:pPr>
            <a:r>
              <a:rPr lang="en-US" sz="2533" b="1">
                <a:solidFill>
                  <a:srgbClr val="9EDA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if tempreture &gt; 90:</a:t>
            </a:r>
          </a:p>
          <a:p>
            <a:pPr algn="l">
              <a:lnSpc>
                <a:spcPts val="3547"/>
              </a:lnSpc>
            </a:pPr>
            <a:r>
              <a:rPr lang="en-US" sz="2533" b="1">
                <a:solidFill>
                  <a:srgbClr val="9EDA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   print(“It is very hot, stay inside!")</a:t>
            </a:r>
          </a:p>
          <a:p>
            <a:pPr algn="l">
              <a:lnSpc>
                <a:spcPts val="3547"/>
              </a:lnSpc>
            </a:pPr>
            <a:r>
              <a:rPr lang="en-US" sz="2533" b="1">
                <a:solidFill>
                  <a:srgbClr val="9EDA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else:</a:t>
            </a:r>
          </a:p>
          <a:p>
            <a:pPr algn="l">
              <a:lnSpc>
                <a:spcPts val="3547"/>
              </a:lnSpc>
            </a:pPr>
            <a:r>
              <a:rPr lang="en-US" sz="2533" b="1">
                <a:solidFill>
                  <a:srgbClr val="9EDA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   print("Go out and enjoy")</a:t>
            </a:r>
          </a:p>
          <a:p>
            <a:pPr algn="l">
              <a:lnSpc>
                <a:spcPts val="3547"/>
              </a:lnSpc>
            </a:pPr>
            <a:endParaRPr lang="en-US" sz="2533" b="1">
              <a:solidFill>
                <a:srgbClr val="9EDAFF"/>
              </a:solidFill>
              <a:latin typeface="Courier New OS Bold"/>
              <a:ea typeface="Courier New OS Bold"/>
              <a:cs typeface="Courier New OS Bold"/>
              <a:sym typeface="Courier New O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999330" y="4294144"/>
            <a:ext cx="3290603" cy="4057919"/>
          </a:xfrm>
          <a:custGeom>
            <a:avLst/>
            <a:gdLst/>
            <a:ahLst/>
            <a:cxnLst/>
            <a:rect l="l" t="t" r="r" b="b"/>
            <a:pathLst>
              <a:path w="3290603" h="4057919">
                <a:moveTo>
                  <a:pt x="0" y="0"/>
                </a:moveTo>
                <a:lnTo>
                  <a:pt x="3290604" y="0"/>
                </a:lnTo>
                <a:lnTo>
                  <a:pt x="3290604" y="4057918"/>
                </a:lnTo>
                <a:lnTo>
                  <a:pt x="0" y="40579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160425" flipH="1" flipV="1">
            <a:off x="3576492" y="3981773"/>
            <a:ext cx="1824064" cy="624742"/>
          </a:xfrm>
          <a:custGeom>
            <a:avLst/>
            <a:gdLst/>
            <a:ahLst/>
            <a:cxnLst/>
            <a:rect l="l" t="t" r="r" b="b"/>
            <a:pathLst>
              <a:path w="1824064" h="624742">
                <a:moveTo>
                  <a:pt x="1824065" y="624742"/>
                </a:moveTo>
                <a:lnTo>
                  <a:pt x="0" y="624742"/>
                </a:lnTo>
                <a:lnTo>
                  <a:pt x="0" y="0"/>
                </a:lnTo>
                <a:lnTo>
                  <a:pt x="1824065" y="0"/>
                </a:lnTo>
                <a:lnTo>
                  <a:pt x="1824065" y="62474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3752875" flipV="1">
            <a:off x="870694" y="3299186"/>
            <a:ext cx="2657912" cy="910335"/>
          </a:xfrm>
          <a:custGeom>
            <a:avLst/>
            <a:gdLst/>
            <a:ahLst/>
            <a:cxnLst/>
            <a:rect l="l" t="t" r="r" b="b"/>
            <a:pathLst>
              <a:path w="2657912" h="910335">
                <a:moveTo>
                  <a:pt x="0" y="910335"/>
                </a:moveTo>
                <a:lnTo>
                  <a:pt x="2657912" y="910335"/>
                </a:lnTo>
                <a:lnTo>
                  <a:pt x="2657912" y="0"/>
                </a:lnTo>
                <a:lnTo>
                  <a:pt x="0" y="0"/>
                </a:lnTo>
                <a:lnTo>
                  <a:pt x="0" y="910335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3160425" flipH="1" flipV="1">
            <a:off x="2835719" y="3142413"/>
            <a:ext cx="2634509" cy="902319"/>
          </a:xfrm>
          <a:custGeom>
            <a:avLst/>
            <a:gdLst/>
            <a:ahLst/>
            <a:cxnLst/>
            <a:rect l="l" t="t" r="r" b="b"/>
            <a:pathLst>
              <a:path w="2634509" h="902319">
                <a:moveTo>
                  <a:pt x="2634509" y="902319"/>
                </a:moveTo>
                <a:lnTo>
                  <a:pt x="0" y="902319"/>
                </a:lnTo>
                <a:lnTo>
                  <a:pt x="0" y="0"/>
                </a:lnTo>
                <a:lnTo>
                  <a:pt x="2634509" y="0"/>
                </a:lnTo>
                <a:lnTo>
                  <a:pt x="2634509" y="90231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171661" y="1843310"/>
            <a:ext cx="2632998" cy="2425650"/>
          </a:xfrm>
          <a:custGeom>
            <a:avLst/>
            <a:gdLst/>
            <a:ahLst/>
            <a:cxnLst/>
            <a:rect l="l" t="t" r="r" b="b"/>
            <a:pathLst>
              <a:path w="2632998" h="2425650">
                <a:moveTo>
                  <a:pt x="0" y="0"/>
                </a:moveTo>
                <a:lnTo>
                  <a:pt x="2632999" y="0"/>
                </a:lnTo>
                <a:lnTo>
                  <a:pt x="2632999" y="2425649"/>
                </a:lnTo>
                <a:lnTo>
                  <a:pt x="0" y="24256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45357" y="478948"/>
            <a:ext cx="5625227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FFFFEF"/>
                </a:solidFill>
                <a:latin typeface="Cabin Sketch"/>
                <a:ea typeface="Cabin Sketch"/>
                <a:cs typeface="Cabin Sketch"/>
                <a:sym typeface="Cabin Sketch"/>
              </a:rPr>
              <a:t>Variable is like a bucket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72297" y="488473"/>
            <a:ext cx="6993646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Cabin Sketch"/>
                <a:ea typeface="Cabin Sketch"/>
                <a:cs typeface="Cabin Sketch"/>
                <a:sym typeface="Cabin Sketch"/>
              </a:rPr>
              <a:t>if/else help make decisions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51790" y="3344004"/>
            <a:ext cx="618794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F4F46E"/>
                </a:solidFill>
                <a:latin typeface="Schoolbell"/>
                <a:ea typeface="Schoolbell"/>
                <a:cs typeface="Schoolbell"/>
                <a:sym typeface="Schoolbell"/>
              </a:rPr>
              <a:t>“9”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09832" y="7370970"/>
            <a:ext cx="2233761" cy="382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1"/>
              </a:lnSpc>
              <a:spcBef>
                <a:spcPct val="0"/>
              </a:spcBef>
            </a:pPr>
            <a:r>
              <a:rPr lang="en-US" sz="2200" b="1">
                <a:solidFill>
                  <a:srgbClr val="000000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my_fav_variable1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9303" y="2400179"/>
            <a:ext cx="618794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38DBFF"/>
                </a:solidFill>
                <a:latin typeface="Schoolbell"/>
                <a:ea typeface="Schoolbell"/>
                <a:cs typeface="Schoolbell"/>
                <a:sym typeface="Schoolbell"/>
              </a:rPr>
              <a:t>9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51790" y="2533120"/>
            <a:ext cx="3875561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8BC34A"/>
                </a:solidFill>
                <a:latin typeface="Schoolbell"/>
                <a:ea typeface="Schoolbell"/>
                <a:cs typeface="Schoolbell"/>
                <a:sym typeface="Schoolbell"/>
              </a:rPr>
              <a:t>“I live in bucket”</a:t>
            </a:r>
          </a:p>
        </p:txBody>
      </p:sp>
      <p:sp>
        <p:nvSpPr>
          <p:cNvPr id="15" name="Freeform 15"/>
          <p:cNvSpPr/>
          <p:nvPr/>
        </p:nvSpPr>
        <p:spPr>
          <a:xfrm>
            <a:off x="652628" y="1272606"/>
            <a:ext cx="6148169" cy="138334"/>
          </a:xfrm>
          <a:custGeom>
            <a:avLst/>
            <a:gdLst/>
            <a:ahLst/>
            <a:cxnLst/>
            <a:rect l="l" t="t" r="r" b="b"/>
            <a:pathLst>
              <a:path w="6148169" h="138334">
                <a:moveTo>
                  <a:pt x="0" y="0"/>
                </a:moveTo>
                <a:lnTo>
                  <a:pt x="6148170" y="0"/>
                </a:lnTo>
                <a:lnTo>
                  <a:pt x="6148170" y="138334"/>
                </a:lnTo>
                <a:lnTo>
                  <a:pt x="0" y="1383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47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0698184" y="1216513"/>
            <a:ext cx="5567123" cy="125260"/>
          </a:xfrm>
          <a:custGeom>
            <a:avLst/>
            <a:gdLst/>
            <a:ahLst/>
            <a:cxnLst/>
            <a:rect l="l" t="t" r="r" b="b"/>
            <a:pathLst>
              <a:path w="5567123" h="125260">
                <a:moveTo>
                  <a:pt x="0" y="0"/>
                </a:moveTo>
                <a:lnTo>
                  <a:pt x="5567124" y="0"/>
                </a:lnTo>
                <a:lnTo>
                  <a:pt x="5567124" y="125260"/>
                </a:lnTo>
                <a:lnTo>
                  <a:pt x="0" y="12526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40299" y="1272606"/>
            <a:ext cx="6148169" cy="138334"/>
          </a:xfrm>
          <a:custGeom>
            <a:avLst/>
            <a:gdLst/>
            <a:ahLst/>
            <a:cxnLst/>
            <a:rect l="l" t="t" r="r" b="b"/>
            <a:pathLst>
              <a:path w="6148169" h="138334">
                <a:moveTo>
                  <a:pt x="0" y="0"/>
                </a:moveTo>
                <a:lnTo>
                  <a:pt x="6148169" y="0"/>
                </a:lnTo>
                <a:lnTo>
                  <a:pt x="6148169" y="138334"/>
                </a:lnTo>
                <a:lnTo>
                  <a:pt x="0" y="13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474891" y="5143500"/>
            <a:ext cx="2251553" cy="2251553"/>
          </a:xfrm>
          <a:custGeom>
            <a:avLst/>
            <a:gdLst/>
            <a:ahLst/>
            <a:cxnLst/>
            <a:rect l="l" t="t" r="r" b="b"/>
            <a:pathLst>
              <a:path w="2251553" h="2251553">
                <a:moveTo>
                  <a:pt x="0" y="0"/>
                </a:moveTo>
                <a:lnTo>
                  <a:pt x="2251553" y="0"/>
                </a:lnTo>
                <a:lnTo>
                  <a:pt x="2251553" y="2251553"/>
                </a:lnTo>
                <a:lnTo>
                  <a:pt x="0" y="22515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692177" y="1216513"/>
            <a:ext cx="5567123" cy="125260"/>
          </a:xfrm>
          <a:custGeom>
            <a:avLst/>
            <a:gdLst/>
            <a:ahLst/>
            <a:cxnLst/>
            <a:rect l="l" t="t" r="r" b="b"/>
            <a:pathLst>
              <a:path w="5567123" h="125260">
                <a:moveTo>
                  <a:pt x="0" y="0"/>
                </a:moveTo>
                <a:lnTo>
                  <a:pt x="5567123" y="0"/>
                </a:lnTo>
                <a:lnTo>
                  <a:pt x="5567123" y="125260"/>
                </a:lnTo>
                <a:lnTo>
                  <a:pt x="0" y="1252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409728" y="5456651"/>
            <a:ext cx="2132021" cy="2057400"/>
          </a:xfrm>
          <a:custGeom>
            <a:avLst/>
            <a:gdLst/>
            <a:ahLst/>
            <a:cxnLst/>
            <a:rect l="l" t="t" r="r" b="b"/>
            <a:pathLst>
              <a:path w="2132021" h="2057400">
                <a:moveTo>
                  <a:pt x="0" y="0"/>
                </a:moveTo>
                <a:lnTo>
                  <a:pt x="2132021" y="0"/>
                </a:lnTo>
                <a:lnTo>
                  <a:pt x="2132021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01067" y="2254808"/>
            <a:ext cx="7599200" cy="1073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1"/>
              </a:lnSpc>
            </a:pPr>
            <a:r>
              <a:rPr lang="en-US" sz="3093">
                <a:solidFill>
                  <a:srgbClr val="6EF4AD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for i in range(100):</a:t>
            </a:r>
          </a:p>
          <a:p>
            <a:pPr algn="l">
              <a:lnSpc>
                <a:spcPts val="4331"/>
              </a:lnSpc>
            </a:pPr>
            <a:r>
              <a:rPr lang="en-US" sz="3093">
                <a:solidFill>
                  <a:srgbClr val="6EF4AD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print(i, “My Name is Asim”)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9867" y="561062"/>
            <a:ext cx="7169034" cy="60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1"/>
              </a:lnSpc>
            </a:pPr>
            <a:r>
              <a:rPr lang="en-US" sz="35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Loops help with Repeating Tasks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72635" y="2264333"/>
            <a:ext cx="7615365" cy="284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name = input("What is your name? ")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age = input("How old are you? ")</a:t>
            </a:r>
          </a:p>
          <a:p>
            <a:pPr algn="l">
              <a:lnSpc>
                <a:spcPts val="3780"/>
              </a:lnSpc>
            </a:pPr>
            <a:endParaRPr lang="en-US" sz="27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print("Hello" + name + "!")</a:t>
            </a:r>
          </a:p>
          <a:p>
            <a:pPr algn="l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print("You are", age, "years old.")</a:t>
            </a:r>
          </a:p>
          <a:p>
            <a:pPr algn="l">
              <a:lnSpc>
                <a:spcPts val="3780"/>
              </a:lnSpc>
            </a:pPr>
            <a:endParaRPr lang="en-US" sz="2700">
              <a:solidFill>
                <a:srgbClr val="FFFFF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409143" y="455016"/>
            <a:ext cx="7513500" cy="62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1"/>
              </a:lnSpc>
            </a:pPr>
            <a:r>
              <a:rPr lang="en-US" sz="36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Get Input from User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335290" y="488156"/>
            <a:ext cx="11617421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00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Types of Variables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3519" y="3687001"/>
            <a:ext cx="14348829" cy="349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1">
                <a:solidFill>
                  <a:srgbClr val="FF747C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int</a:t>
            </a:r>
            <a:r>
              <a:rPr lang="en-US" sz="3999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Integer (whole number) </a:t>
            </a:r>
            <a:r>
              <a:rPr lang="en-US" sz="3999" b="1">
                <a:solidFill>
                  <a:srgbClr val="CFF592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age = 10</a:t>
            </a:r>
          </a:p>
          <a:p>
            <a:pPr algn="just">
              <a:lnSpc>
                <a:spcPts val="5599"/>
              </a:lnSpc>
            </a:pPr>
            <a:r>
              <a:rPr lang="en-US" sz="3999" b="1">
                <a:solidFill>
                  <a:srgbClr val="FF747C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float</a:t>
            </a:r>
            <a:r>
              <a:rPr lang="en-US" sz="3999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Decimal number         </a:t>
            </a:r>
            <a:r>
              <a:rPr lang="en-US" sz="3999" b="1">
                <a:solidFill>
                  <a:srgbClr val="CFF592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price = 3.14</a:t>
            </a:r>
          </a:p>
          <a:p>
            <a:pPr algn="just">
              <a:lnSpc>
                <a:spcPts val="5599"/>
              </a:lnSpc>
            </a:pPr>
            <a:r>
              <a:rPr lang="en-US" sz="3999" b="1">
                <a:solidFill>
                  <a:srgbClr val="FF747C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str</a:t>
            </a:r>
            <a:r>
              <a:rPr lang="en-US" sz="3999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 String (text) </a:t>
            </a:r>
            <a:r>
              <a:rPr lang="en-US" sz="3999" b="1">
                <a:solidFill>
                  <a:srgbClr val="CFF592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        name = "Ali"</a:t>
            </a:r>
          </a:p>
          <a:p>
            <a:pPr algn="just">
              <a:lnSpc>
                <a:spcPts val="5599"/>
              </a:lnSpc>
            </a:pPr>
            <a:r>
              <a:rPr lang="en-US" sz="3999" b="1">
                <a:solidFill>
                  <a:srgbClr val="FF747C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bool</a:t>
            </a:r>
            <a:r>
              <a:rPr lang="en-US" sz="3999">
                <a:solidFill>
                  <a:srgbClr val="FFFFF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   Boolean (True/False) </a:t>
            </a:r>
            <a:r>
              <a:rPr lang="en-US" sz="3999" b="1">
                <a:solidFill>
                  <a:srgbClr val="CFF592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  is_ready = True</a:t>
            </a:r>
          </a:p>
          <a:p>
            <a:pPr algn="just">
              <a:lnSpc>
                <a:spcPts val="5599"/>
              </a:lnSpc>
            </a:pPr>
            <a:endParaRPr lang="en-US" sz="3999" b="1">
              <a:solidFill>
                <a:srgbClr val="CFF592"/>
              </a:solidFill>
              <a:latin typeface="Courier New OS Bold"/>
              <a:ea typeface="Courier New OS Bold"/>
              <a:cs typeface="Courier New OS Bold"/>
              <a:sym typeface="Courier New O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019609" y="2647585"/>
            <a:ext cx="8492524" cy="3423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6"/>
              </a:lnSpc>
            </a:pPr>
            <a:r>
              <a:rPr lang="en-US" sz="3233" b="1">
                <a:solidFill>
                  <a:srgbClr val="9EDA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a = 20</a:t>
            </a:r>
          </a:p>
          <a:p>
            <a:pPr algn="l">
              <a:lnSpc>
                <a:spcPts val="4526"/>
              </a:lnSpc>
            </a:pPr>
            <a:r>
              <a:rPr lang="en-US" sz="3233" b="1">
                <a:solidFill>
                  <a:srgbClr val="9EDAFF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b = 9</a:t>
            </a:r>
          </a:p>
          <a:p>
            <a:pPr algn="l">
              <a:lnSpc>
                <a:spcPts val="4526"/>
              </a:lnSpc>
            </a:pPr>
            <a:endParaRPr lang="en-US" sz="3233" b="1">
              <a:solidFill>
                <a:srgbClr val="9EDAFF"/>
              </a:solidFill>
              <a:latin typeface="Courier New OS Bold"/>
              <a:ea typeface="Courier New OS Bold"/>
              <a:cs typeface="Courier New OS Bold"/>
              <a:sym typeface="Courier New OS Bold"/>
            </a:endParaRPr>
          </a:p>
          <a:p>
            <a:pPr algn="l">
              <a:lnSpc>
                <a:spcPts val="4526"/>
              </a:lnSpc>
            </a:pPr>
            <a:r>
              <a:rPr lang="en-US" sz="3233" b="1">
                <a:solidFill>
                  <a:srgbClr val="6EF4AD"/>
                </a:solidFill>
                <a:latin typeface="Courier New OS Bold"/>
                <a:ea typeface="Courier New OS Bold"/>
                <a:cs typeface="Courier New OS Bold"/>
                <a:sym typeface="Courier New OS Bold"/>
              </a:rPr>
              <a:t># Write a code to put the value of a in b, and the value of b in a</a:t>
            </a:r>
          </a:p>
          <a:p>
            <a:pPr algn="l">
              <a:lnSpc>
                <a:spcPts val="4526"/>
              </a:lnSpc>
            </a:pPr>
            <a:endParaRPr lang="en-US" sz="3233" b="1">
              <a:solidFill>
                <a:srgbClr val="6EF4AD"/>
              </a:solidFill>
              <a:latin typeface="Courier New OS Bold"/>
              <a:ea typeface="Courier New OS Bold"/>
              <a:cs typeface="Courier New OS Bold"/>
              <a:sym typeface="Courier New O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881727" y="555056"/>
            <a:ext cx="9122809" cy="913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19"/>
              </a:lnSpc>
            </a:pPr>
            <a:r>
              <a:rPr lang="en-US" sz="5299">
                <a:solidFill>
                  <a:srgbClr val="FFFFEF"/>
                </a:solidFill>
                <a:latin typeface="Cabin Sketch"/>
                <a:ea typeface="Cabin Sketch"/>
                <a:cs typeface="Cabin Sketch"/>
                <a:sym typeface="Cabin Sketch"/>
              </a:rPr>
              <a:t>Fun Exercise: Swapping Values</a:t>
            </a:r>
          </a:p>
        </p:txBody>
      </p:sp>
      <p:sp>
        <p:nvSpPr>
          <p:cNvPr id="5" name="Freeform 5"/>
          <p:cNvSpPr/>
          <p:nvPr/>
        </p:nvSpPr>
        <p:spPr>
          <a:xfrm>
            <a:off x="6191786" y="1468187"/>
            <a:ext cx="6148169" cy="138334"/>
          </a:xfrm>
          <a:custGeom>
            <a:avLst/>
            <a:gdLst/>
            <a:ahLst/>
            <a:cxnLst/>
            <a:rect l="l" t="t" r="r" b="b"/>
            <a:pathLst>
              <a:path w="6148169" h="138334">
                <a:moveTo>
                  <a:pt x="0" y="0"/>
                </a:moveTo>
                <a:lnTo>
                  <a:pt x="6148170" y="0"/>
                </a:lnTo>
                <a:lnTo>
                  <a:pt x="6148170" y="138334"/>
                </a:lnTo>
                <a:lnTo>
                  <a:pt x="0" y="13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383887" y="2716221"/>
            <a:ext cx="12637266" cy="679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1: Printing Fun – Say Hello to Python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2: Variables – Remembering Things in Code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2: If/Else – Making Decisions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3: Loops – Doing Things Again and Again / Inputs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5: Build a Mini Game – Guessing or Quiz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B33"/>
                </a:solidFill>
                <a:latin typeface="Schoolbell"/>
                <a:ea typeface="Schoolbell"/>
                <a:cs typeface="Schoolbell"/>
                <a:sym typeface="Schoolbell"/>
              </a:rPr>
              <a:t>Lesson 4: Lists – Collecting Many Things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6: Functions – Teach the Computer a New Trick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7: Files – Saving and Reading Data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8: Simple App with Gradio – Make Your Own Tool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Lesson 9: Final Project – Build and Present Your App</a:t>
            </a:r>
          </a:p>
          <a:p>
            <a:pPr algn="just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5039371" y="1395250"/>
            <a:ext cx="2753718" cy="3197351"/>
          </a:xfrm>
          <a:custGeom>
            <a:avLst/>
            <a:gdLst/>
            <a:ahLst/>
            <a:cxnLst/>
            <a:rect l="l" t="t" r="r" b="b"/>
            <a:pathLst>
              <a:path w="2753718" h="3197351">
                <a:moveTo>
                  <a:pt x="0" y="0"/>
                </a:moveTo>
                <a:lnTo>
                  <a:pt x="2753718" y="0"/>
                </a:lnTo>
                <a:lnTo>
                  <a:pt x="2753718" y="3197351"/>
                </a:lnTo>
                <a:lnTo>
                  <a:pt x="0" y="31973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613733" y="516731"/>
            <a:ext cx="7060534" cy="1576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Course Plan</a:t>
            </a:r>
          </a:p>
        </p:txBody>
      </p:sp>
      <p:sp>
        <p:nvSpPr>
          <p:cNvPr id="7" name="Freeform 7"/>
          <p:cNvSpPr/>
          <p:nvPr/>
        </p:nvSpPr>
        <p:spPr>
          <a:xfrm rot="5060437">
            <a:off x="2554796" y="5772769"/>
            <a:ext cx="965532" cy="307215"/>
          </a:xfrm>
          <a:custGeom>
            <a:avLst/>
            <a:gdLst/>
            <a:ahLst/>
            <a:cxnLst/>
            <a:rect l="l" t="t" r="r" b="b"/>
            <a:pathLst>
              <a:path w="965532" h="307215">
                <a:moveTo>
                  <a:pt x="0" y="0"/>
                </a:moveTo>
                <a:lnTo>
                  <a:pt x="965532" y="0"/>
                </a:lnTo>
                <a:lnTo>
                  <a:pt x="965532" y="307215"/>
                </a:lnTo>
                <a:lnTo>
                  <a:pt x="0" y="3072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399999">
            <a:off x="11788566" y="5785564"/>
            <a:ext cx="965532" cy="307215"/>
          </a:xfrm>
          <a:custGeom>
            <a:avLst/>
            <a:gdLst/>
            <a:ahLst/>
            <a:cxnLst/>
            <a:rect l="l" t="t" r="r" b="b"/>
            <a:pathLst>
              <a:path w="965532" h="307215">
                <a:moveTo>
                  <a:pt x="0" y="0"/>
                </a:moveTo>
                <a:lnTo>
                  <a:pt x="965531" y="0"/>
                </a:lnTo>
                <a:lnTo>
                  <a:pt x="965531" y="307215"/>
                </a:lnTo>
                <a:lnTo>
                  <a:pt x="0" y="3072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024494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18793" y="2681581"/>
            <a:ext cx="9909646" cy="613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A list is like a backpack that can hold many things.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endParaRPr lang="en-US" sz="25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6EF4AD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 List of favorite snacks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snacks = ["chips", "cookies", "apple", "candy"]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print(snacks)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endParaRPr lang="en-US" sz="25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6EF4AD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 Output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['chips', 'cookies', 'apple', 'candy']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endParaRPr lang="en-US" sz="25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501"/>
              </a:lnSpc>
              <a:spcBef>
                <a:spcPct val="0"/>
              </a:spcBef>
            </a:pPr>
            <a:endParaRPr lang="en-US" sz="25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✅ [] square brackets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✅ Items are separated by commas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✅ You can store strings, numbers, or even mix types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endParaRPr lang="en-US" sz="25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3165074" y="2945182"/>
            <a:ext cx="4094226" cy="4114800"/>
          </a:xfrm>
          <a:custGeom>
            <a:avLst/>
            <a:gdLst/>
            <a:ahLst/>
            <a:cxnLst/>
            <a:rect l="l" t="t" r="r" b="b"/>
            <a:pathLst>
              <a:path w="4094226" h="4114800">
                <a:moveTo>
                  <a:pt x="0" y="0"/>
                </a:moveTo>
                <a:lnTo>
                  <a:pt x="4094226" y="0"/>
                </a:lnTo>
                <a:lnTo>
                  <a:pt x="40942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557142" y="3459532"/>
            <a:ext cx="10071298" cy="3086100"/>
            <a:chOff x="0" y="0"/>
            <a:chExt cx="2652523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2523" cy="812800"/>
            </a:xfrm>
            <a:custGeom>
              <a:avLst/>
              <a:gdLst/>
              <a:ahLst/>
              <a:cxnLst/>
              <a:rect l="l" t="t" r="r" b="b"/>
              <a:pathLst>
                <a:path w="2652523" h="812800">
                  <a:moveTo>
                    <a:pt x="0" y="0"/>
                  </a:moveTo>
                  <a:lnTo>
                    <a:pt x="2652523" y="0"/>
                  </a:lnTo>
                  <a:lnTo>
                    <a:pt x="265252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834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652523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1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885825"/>
            <a:ext cx="13306787" cy="121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What is a List?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Object 3"/>
          <p:cNvGraphicFramePr/>
          <p:nvPr/>
        </p:nvGraphicFramePr>
        <p:xfrm>
          <a:off x="891044" y="688807"/>
          <a:ext cx="2514600" cy="461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429000" imgH="5524500" progId="Excel.Sheet.12">
                  <p:embed/>
                </p:oleObj>
              </mc:Choice>
              <mc:Fallback>
                <p:oleObj name="Worksheet" r:id="rId3" imgW="3429000" imgH="5524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1044" y="688807"/>
                        <a:ext cx="2514600" cy="461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86400" y="2259031"/>
            <a:ext cx="7315200" cy="164592"/>
          </a:xfrm>
          <a:custGeom>
            <a:avLst/>
            <a:gdLst/>
            <a:ahLst/>
            <a:cxnLst/>
            <a:rect l="l" t="t" r="r" b="b"/>
            <a:pathLst>
              <a:path w="7315200" h="164592">
                <a:moveTo>
                  <a:pt x="0" y="0"/>
                </a:moveTo>
                <a:lnTo>
                  <a:pt x="7315200" y="0"/>
                </a:lnTo>
                <a:lnTo>
                  <a:pt x="7315200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432664">
            <a:off x="-846166" y="7054880"/>
            <a:ext cx="2479570" cy="2219215"/>
          </a:xfrm>
          <a:custGeom>
            <a:avLst/>
            <a:gdLst/>
            <a:ahLst/>
            <a:cxnLst/>
            <a:rect l="l" t="t" r="r" b="b"/>
            <a:pathLst>
              <a:path w="2479570" h="2219215">
                <a:moveTo>
                  <a:pt x="0" y="0"/>
                </a:moveTo>
                <a:lnTo>
                  <a:pt x="2479570" y="0"/>
                </a:lnTo>
                <a:lnTo>
                  <a:pt x="2479570" y="2219215"/>
                </a:lnTo>
                <a:lnTo>
                  <a:pt x="0" y="22192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490606" y="885825"/>
            <a:ext cx="13306787" cy="1219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1">
                <a:solidFill>
                  <a:srgbClr val="FFFFFF"/>
                </a:solidFill>
                <a:latin typeface="Cabin Sketch Bold"/>
                <a:ea typeface="Cabin Sketch Bold"/>
                <a:cs typeface="Cabin Sketch Bold"/>
                <a:sym typeface="Cabin Sketch Bold"/>
              </a:rPr>
              <a:t>Access Items by Position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65788" y="2845079"/>
            <a:ext cx="10671944" cy="5260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Each item has a number called an index (starts from 0)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endParaRPr lang="en-US" sz="25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snacks = ["chips", "cookies", "apple", "candy"]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endParaRPr lang="en-US" sz="2500">
              <a:solidFill>
                <a:srgbClr val="FFFFEF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print("First snack is:", snacks[0])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print("Last snack is:", snacks[3])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6EF4AD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 Remember: Index starts at 0, not 1!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endParaRPr lang="en-US" sz="2500">
              <a:solidFill>
                <a:srgbClr val="6EF4AD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501"/>
              </a:lnSpc>
              <a:spcBef>
                <a:spcPct val="0"/>
              </a:spcBef>
            </a:pPr>
            <a:endParaRPr lang="en-US" sz="2500">
              <a:solidFill>
                <a:srgbClr val="6EF4AD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Try this: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2500">
                <a:solidFill>
                  <a:srgbClr val="FFFFEF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print("Oops:", snacks[4])  </a:t>
            </a:r>
            <a:r>
              <a:rPr lang="en-US" sz="2500">
                <a:solidFill>
                  <a:srgbClr val="6EF4AD"/>
                </a:solidFill>
                <a:latin typeface="Courier New OS"/>
                <a:ea typeface="Courier New OS"/>
                <a:cs typeface="Courier New OS"/>
                <a:sym typeface="Courier New OS"/>
              </a:rPr>
              <a:t>#Why does this cause an error</a:t>
            </a:r>
          </a:p>
          <a:p>
            <a:pPr algn="l">
              <a:lnSpc>
                <a:spcPts val="3501"/>
              </a:lnSpc>
              <a:spcBef>
                <a:spcPct val="0"/>
              </a:spcBef>
            </a:pPr>
            <a:endParaRPr lang="en-US" sz="2500">
              <a:solidFill>
                <a:srgbClr val="6EF4AD"/>
              </a:solidFill>
              <a:latin typeface="Courier New OS"/>
              <a:ea typeface="Courier New OS"/>
              <a:cs typeface="Courier New OS"/>
              <a:sym typeface="Courier New O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436046" y="3707686"/>
            <a:ext cx="11323900" cy="2287566"/>
            <a:chOff x="0" y="0"/>
            <a:chExt cx="2982426" cy="6024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82426" cy="602486"/>
            </a:xfrm>
            <a:custGeom>
              <a:avLst/>
              <a:gdLst/>
              <a:ahLst/>
              <a:cxnLst/>
              <a:rect l="l" t="t" r="r" b="b"/>
              <a:pathLst>
                <a:path w="2982426" h="602486">
                  <a:moveTo>
                    <a:pt x="0" y="0"/>
                  </a:moveTo>
                  <a:lnTo>
                    <a:pt x="2982426" y="0"/>
                  </a:lnTo>
                  <a:lnTo>
                    <a:pt x="2982426" y="602486"/>
                  </a:lnTo>
                  <a:lnTo>
                    <a:pt x="0" y="6024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834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982426" cy="650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436046" y="7257004"/>
            <a:ext cx="11323900" cy="549579"/>
            <a:chOff x="0" y="0"/>
            <a:chExt cx="2982426" cy="1447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82426" cy="144745"/>
            </a:xfrm>
            <a:custGeom>
              <a:avLst/>
              <a:gdLst/>
              <a:ahLst/>
              <a:cxnLst/>
              <a:rect l="l" t="t" r="r" b="b"/>
              <a:pathLst>
                <a:path w="2982426" h="144745">
                  <a:moveTo>
                    <a:pt x="0" y="0"/>
                  </a:moveTo>
                  <a:lnTo>
                    <a:pt x="2982426" y="0"/>
                  </a:lnTo>
                  <a:lnTo>
                    <a:pt x="2982426" y="144745"/>
                  </a:lnTo>
                  <a:lnTo>
                    <a:pt x="0" y="1447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9834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982426" cy="192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1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989</Words>
  <Application>Microsoft Macintosh PowerPoint</Application>
  <PresentationFormat>Custom</PresentationFormat>
  <Paragraphs>144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Cabin Sketch</vt:lpstr>
      <vt:lpstr>Schoolbell</vt:lpstr>
      <vt:lpstr>Arial</vt:lpstr>
      <vt:lpstr>Courier New OS</vt:lpstr>
      <vt:lpstr>Courier New OS Bold</vt:lpstr>
      <vt:lpstr>Cabin Sketch Bold</vt:lpstr>
      <vt:lpstr>Calibri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class4</dc:title>
  <cp:lastModifiedBy>ASIM MUNAWAR</cp:lastModifiedBy>
  <cp:revision>2</cp:revision>
  <dcterms:created xsi:type="dcterms:W3CDTF">2006-08-16T00:00:00Z</dcterms:created>
  <dcterms:modified xsi:type="dcterms:W3CDTF">2025-07-12T00:27:32Z</dcterms:modified>
  <dc:identifier>DAGsBlhChWE</dc:identifier>
</cp:coreProperties>
</file>